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6" r:id="rId2"/>
    <p:sldId id="534" r:id="rId3"/>
    <p:sldId id="747" r:id="rId4"/>
    <p:sldId id="756" r:id="rId5"/>
    <p:sldId id="748" r:id="rId6"/>
    <p:sldId id="750" r:id="rId7"/>
    <p:sldId id="751" r:id="rId8"/>
    <p:sldId id="752" r:id="rId9"/>
    <p:sldId id="754" r:id="rId10"/>
    <p:sldId id="755" r:id="rId11"/>
    <p:sldId id="757" r:id="rId12"/>
    <p:sldId id="758" r:id="rId13"/>
    <p:sldId id="759" r:id="rId14"/>
    <p:sldId id="760" r:id="rId15"/>
    <p:sldId id="761" r:id="rId16"/>
    <p:sldId id="762" r:id="rId17"/>
    <p:sldId id="763" r:id="rId18"/>
    <p:sldId id="764" r:id="rId19"/>
    <p:sldId id="765" r:id="rId20"/>
    <p:sldId id="766" r:id="rId21"/>
    <p:sldId id="767" r:id="rId22"/>
    <p:sldId id="768" r:id="rId23"/>
    <p:sldId id="769" r:id="rId24"/>
    <p:sldId id="770" r:id="rId25"/>
    <p:sldId id="771" r:id="rId26"/>
    <p:sldId id="772" r:id="rId27"/>
    <p:sldId id="773" r:id="rId28"/>
    <p:sldId id="775" r:id="rId29"/>
    <p:sldId id="776" r:id="rId30"/>
    <p:sldId id="777" r:id="rId31"/>
    <p:sldId id="778" r:id="rId32"/>
    <p:sldId id="813" r:id="rId33"/>
    <p:sldId id="779" r:id="rId34"/>
    <p:sldId id="814" r:id="rId35"/>
    <p:sldId id="815" r:id="rId36"/>
    <p:sldId id="816" r:id="rId37"/>
    <p:sldId id="817" r:id="rId38"/>
    <p:sldId id="780" r:id="rId39"/>
    <p:sldId id="782" r:id="rId40"/>
    <p:sldId id="783" r:id="rId41"/>
    <p:sldId id="784" r:id="rId42"/>
    <p:sldId id="785" r:id="rId43"/>
    <p:sldId id="786" r:id="rId44"/>
    <p:sldId id="787" r:id="rId45"/>
    <p:sldId id="788" r:id="rId46"/>
    <p:sldId id="789" r:id="rId47"/>
    <p:sldId id="790" r:id="rId48"/>
    <p:sldId id="791" r:id="rId49"/>
    <p:sldId id="792" r:id="rId50"/>
    <p:sldId id="793" r:id="rId51"/>
    <p:sldId id="794" r:id="rId52"/>
    <p:sldId id="795" r:id="rId53"/>
    <p:sldId id="796" r:id="rId54"/>
    <p:sldId id="797" r:id="rId55"/>
    <p:sldId id="798" r:id="rId56"/>
    <p:sldId id="799" r:id="rId57"/>
    <p:sldId id="800" r:id="rId58"/>
    <p:sldId id="801" r:id="rId59"/>
    <p:sldId id="802" r:id="rId60"/>
    <p:sldId id="803" r:id="rId61"/>
    <p:sldId id="804" r:id="rId62"/>
    <p:sldId id="805" r:id="rId63"/>
    <p:sldId id="806" r:id="rId64"/>
    <p:sldId id="807" r:id="rId65"/>
    <p:sldId id="808" r:id="rId66"/>
    <p:sldId id="809" r:id="rId67"/>
    <p:sldId id="810" r:id="rId68"/>
    <p:sldId id="811" r:id="rId69"/>
    <p:sldId id="812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9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7E6EE"/>
    <a:srgbClr val="6F9AEF"/>
    <a:srgbClr val="6DCEF1"/>
    <a:srgbClr val="99CC00"/>
    <a:srgbClr val="93DADF"/>
    <a:srgbClr val="3BCBD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2"/>
    <p:restoredTop sz="94636"/>
  </p:normalViewPr>
  <p:slideViewPr>
    <p:cSldViewPr showGuides="1">
      <p:cViewPr varScale="1">
        <p:scale>
          <a:sx n="62" d="100"/>
          <a:sy n="62" d="100"/>
        </p:scale>
        <p:origin x="864" y="72"/>
      </p:cViewPr>
      <p:guideLst>
        <p:guide orient="horz" pos="4320"/>
        <p:guide pos="39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+mn-ea"/>
                <a:cs typeface="+mn-cs"/>
              </a:rPr>
              <a:t>2022/10/10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01" name="Rectangle 5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4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fld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8C38-290D-464A-B827-358E9DAC881E}" type="datetime1">
              <a:rPr lang="zh-CN" altLang="en-US" smtClean="0"/>
              <a:t>2022/10/10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华东理工大学电子与通信工程系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79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3647F-A44E-452F-BD20-364D01C5D0EF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99400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980D1C-95F6-4FDB-9E30-BD5C2FC440B9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30911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1BDA69-BE79-4817-AB9B-173F17393B41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08790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636FF0-7DAF-405A-9F0A-18FA86545239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00085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77349F-81C7-40F6-8B86-D1389DD51EBD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11577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C4C542-A614-4900-A6AB-6B57B3E1BEAC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47123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EAE4F-BFAB-4B06-A075-2058AF150F1B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39719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6A8EF-E06B-47E0-8BBC-C2024C57379A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6679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2EC23C-EFBD-4540-A24B-34C843B6A737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30658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502157-4262-48DC-BDB4-399D9DCB1E45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6117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BE15529-F803-4D9D-8FEB-BCA0CFE65F04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mtClean="0"/>
              <a:t>华东理工大学电子与通信工程系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51769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2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2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4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4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4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4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4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47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48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4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50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5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52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53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54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5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56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57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58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5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60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61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62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63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64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65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66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67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68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6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79700" y="2286030"/>
            <a:ext cx="707390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/>
              <a:t>第四章</a:t>
            </a:r>
            <a:r>
              <a:rPr lang="en-US" altLang="zh-CN" sz="4400" b="1" dirty="0"/>
              <a:t> </a:t>
            </a:r>
            <a:r>
              <a:rPr lang="zh-CN" altLang="en-US" sz="4400" b="1" dirty="0">
                <a:ea typeface="宋体" panose="02010600030101010101" pitchFamily="2" charset="-122"/>
              </a:rPr>
              <a:t>放大电路中的负反馈</a:t>
            </a:r>
            <a:endParaRPr lang="zh-CN" altLang="en-US" sz="36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反馈的基本概念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48766" y="1289051"/>
          <a:ext cx="9093835" cy="497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r:id="rId3" imgW="9086850" imgH="4276725" progId="Paint.Picture">
                  <p:embed/>
                </p:oleObj>
              </mc:Choice>
              <mc:Fallback>
                <p:oleObj r:id="rId3" imgW="9086850" imgH="42767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8766" y="1289051"/>
                        <a:ext cx="9093835" cy="4973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973581" y="1293495"/>
          <a:ext cx="8390255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r:id="rId3" imgW="7467600" imgH="4267200" progId="Paint.Picture">
                  <p:embed/>
                </p:oleObj>
              </mc:Choice>
              <mc:Fallback>
                <p:oleObj r:id="rId3" imgW="7467600" imgH="42672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3581" y="1293495"/>
                        <a:ext cx="8390255" cy="511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67816" y="1289051"/>
          <a:ext cx="9055735" cy="536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r:id="rId3" imgW="9048750" imgH="4276725" progId="Paint.Picture">
                  <p:embed/>
                </p:oleObj>
              </mc:Choice>
              <mc:Fallback>
                <p:oleObj r:id="rId3" imgW="9048750" imgH="42767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7816" y="1289051"/>
                        <a:ext cx="9055735" cy="536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44345" y="1264920"/>
          <a:ext cx="8703310" cy="5064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r:id="rId3" imgW="8696325" imgH="4324350" progId="Paint.Picture">
                  <p:embed/>
                </p:oleObj>
              </mc:Choice>
              <mc:Fallback>
                <p:oleObj r:id="rId3" imgW="8696325" imgH="43243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4345" y="1264920"/>
                        <a:ext cx="8703310" cy="5064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94486" y="1352551"/>
          <a:ext cx="9073515" cy="505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r:id="rId3" imgW="8886825" imgH="4314825" progId="Paint.Picture">
                  <p:embed/>
                </p:oleObj>
              </mc:Choice>
              <mc:Fallback>
                <p:oleObj r:id="rId3" imgW="8886825" imgH="43148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4486" y="1352551"/>
                        <a:ext cx="9073515" cy="505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54481" y="1245871"/>
          <a:ext cx="9070975" cy="520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r:id="rId3" imgW="8915400" imgH="4362450" progId="Paint.Picture">
                  <p:embed/>
                </p:oleObj>
              </mc:Choice>
              <mc:Fallback>
                <p:oleObj r:id="rId3" imgW="8915400" imgH="43624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4481" y="1245871"/>
                        <a:ext cx="9070975" cy="520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02411" y="1234441"/>
          <a:ext cx="9123045" cy="5090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r:id="rId3" imgW="8820150" imgH="4200525" progId="Paint.Picture">
                  <p:embed/>
                </p:oleObj>
              </mc:Choice>
              <mc:Fallback>
                <p:oleObj r:id="rId3" imgW="8820150" imgH="42005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2411" y="1234441"/>
                        <a:ext cx="9123045" cy="5090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68145" y="1241425"/>
          <a:ext cx="8855710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r:id="rId3" imgW="8848725" imgH="4371975" progId="Paint.Picture">
                  <p:embed/>
                </p:oleObj>
              </mc:Choice>
              <mc:Fallback>
                <p:oleObj r:id="rId3" imgW="8848725" imgH="437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8145" y="1241425"/>
                        <a:ext cx="8855710" cy="511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84326" y="1259840"/>
          <a:ext cx="8988425" cy="5071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r:id="rId3" imgW="8782050" imgH="4333875" progId="Paint.Picture">
                  <p:embed/>
                </p:oleObj>
              </mc:Choice>
              <mc:Fallback>
                <p:oleObj r:id="rId3" imgW="8782050" imgH="43338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4326" y="1259840"/>
                        <a:ext cx="8988425" cy="5071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14805" y="1190626"/>
          <a:ext cx="8802370" cy="5193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r:id="rId3" imgW="8324850" imgH="4276725" progId="Paint.Picture">
                  <p:embed/>
                </p:oleObj>
              </mc:Choice>
              <mc:Fallback>
                <p:oleObj r:id="rId3" imgW="8324850" imgH="42767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4805" y="1190626"/>
                        <a:ext cx="8802370" cy="5193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spc="-5" dirty="0">
                <a:solidFill>
                  <a:schemeClr val="bg1"/>
                </a:solidFill>
                <a:sym typeface="+mn-ea"/>
              </a:rPr>
              <a:t>问题的提出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714501" y="1312545"/>
          <a:ext cx="8797925" cy="5040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3" imgW="8334375" imgH="4229100" progId="Paint.Picture">
                  <p:embed/>
                </p:oleObj>
              </mc:Choice>
              <mc:Fallback>
                <p:oleObj r:id="rId3" imgW="8334375" imgH="42291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4501" y="1312545"/>
                        <a:ext cx="8797925" cy="5040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90041" y="1186816"/>
          <a:ext cx="8930005" cy="517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r:id="rId3" imgW="8124825" imgH="4267200" progId="Paint.Picture">
                  <p:embed/>
                </p:oleObj>
              </mc:Choice>
              <mc:Fallback>
                <p:oleObj r:id="rId3" imgW="8124825" imgH="4267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041" y="1186816"/>
                        <a:ext cx="8930005" cy="5173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87195" y="1264920"/>
          <a:ext cx="8817610" cy="5297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r:id="rId3" imgW="8810625" imgH="4324350" progId="Paint.Picture">
                  <p:embed/>
                </p:oleObj>
              </mc:Choice>
              <mc:Fallback>
                <p:oleObj r:id="rId3" imgW="8810625" imgH="43243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7195" y="1264920"/>
                        <a:ext cx="8817610" cy="5297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53541" y="1250950"/>
          <a:ext cx="9057005" cy="5064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r:id="rId3" imgW="8877300" imgH="4352925" progId="Paint.Picture">
                  <p:embed/>
                </p:oleObj>
              </mc:Choice>
              <mc:Fallback>
                <p:oleObj r:id="rId3" imgW="8877300" imgH="43529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3541" y="1250950"/>
                        <a:ext cx="9057005" cy="5064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877695" y="1327151"/>
          <a:ext cx="8436610" cy="519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r:id="rId3" imgW="8429625" imgH="4200525" progId="Paint.Picture">
                  <p:embed/>
                </p:oleObj>
              </mc:Choice>
              <mc:Fallback>
                <p:oleObj r:id="rId3" imgW="8429625" imgH="42005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7695" y="1327151"/>
                        <a:ext cx="8436610" cy="519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59891" y="1264920"/>
          <a:ext cx="8984615" cy="5201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r:id="rId3" imgW="8772525" imgH="4324350" progId="Paint.Picture">
                  <p:embed/>
                </p:oleObj>
              </mc:Choice>
              <mc:Fallback>
                <p:oleObj r:id="rId3" imgW="8772525" imgH="43243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9891" y="1264920"/>
                        <a:ext cx="8984615" cy="5201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反馈的分类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72895" y="1245870"/>
          <a:ext cx="9046210" cy="5040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r:id="rId3" imgW="9039225" imgH="4362450" progId="Paint.Picture">
                  <p:embed/>
                </p:oleObj>
              </mc:Choice>
              <mc:Fallback>
                <p:oleObj r:id="rId3" imgW="9039225" imgH="43624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2895" y="1245870"/>
                        <a:ext cx="9046210" cy="5040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反馈的类型的判断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72920" y="1289051"/>
          <a:ext cx="8855710" cy="499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r:id="rId3" imgW="8639175" imgH="4276725" progId="Paint.Picture">
                  <p:embed/>
                </p:oleObj>
              </mc:Choice>
              <mc:Fallback>
                <p:oleObj r:id="rId3" imgW="8639175" imgH="42767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2920" y="1289051"/>
                        <a:ext cx="8855710" cy="499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反馈的类型的判断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77341" y="1289051"/>
          <a:ext cx="9036685" cy="5050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r:id="rId3" imgW="9029700" imgH="4276725" progId="Paint.Picture">
                  <p:embed/>
                </p:oleObj>
              </mc:Choice>
              <mc:Fallback>
                <p:oleObj r:id="rId3" imgW="9029700" imgH="42767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341" y="1289051"/>
                        <a:ext cx="9036685" cy="5050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反馈的类型的判断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10995" y="1322071"/>
          <a:ext cx="8970010" cy="5028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r:id="rId3" imgW="8963025" imgH="4210050" progId="Paint.Picture">
                  <p:embed/>
                </p:oleObj>
              </mc:Choice>
              <mc:Fallback>
                <p:oleObj r:id="rId3" imgW="8963025" imgH="42100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0995" y="1322071"/>
                        <a:ext cx="8970010" cy="5028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反馈的类型的判断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72591" y="1341120"/>
          <a:ext cx="8846185" cy="4969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r:id="rId3" imgW="8839200" imgH="4171950" progId="Paint.Picture">
                  <p:embed/>
                </p:oleObj>
              </mc:Choice>
              <mc:Fallback>
                <p:oleObj r:id="rId3" imgW="8839200" imgH="41719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2591" y="1341120"/>
                        <a:ext cx="8846185" cy="4969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spc="-5" dirty="0">
                <a:solidFill>
                  <a:schemeClr val="bg1"/>
                </a:solidFill>
                <a:sym typeface="+mn-ea"/>
              </a:rPr>
              <a:t>问题的提出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82420" y="1283971"/>
          <a:ext cx="9027160" cy="5253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3" imgW="9020175" imgH="4286250" progId="Paint.Picture">
                  <p:embed/>
                </p:oleObj>
              </mc:Choice>
              <mc:Fallback>
                <p:oleObj r:id="rId3" imgW="9020175" imgH="42862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2420" y="1283971"/>
                        <a:ext cx="9027160" cy="5253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反馈的类型的判断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53540" y="1274445"/>
          <a:ext cx="8952230" cy="5335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r:id="rId3" imgW="8877300" imgH="4305300" progId="Paint.Picture">
                  <p:embed/>
                </p:oleObj>
              </mc:Choice>
              <mc:Fallback>
                <p:oleObj r:id="rId3" imgW="8877300" imgH="43053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3540" y="1274445"/>
                        <a:ext cx="8952230" cy="5335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反馈的类型的判断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23365" y="1308101"/>
          <a:ext cx="9086850" cy="4993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r:id="rId3" imgW="8858250" imgH="4238625" progId="Paint.Picture">
                  <p:embed/>
                </p:oleObj>
              </mc:Choice>
              <mc:Fallback>
                <p:oleObj r:id="rId3" imgW="8858250" imgH="42386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3365" y="1308101"/>
                        <a:ext cx="9086850" cy="4993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0" y="1828842"/>
            <a:ext cx="3295650" cy="2419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18" y="1895517"/>
            <a:ext cx="35147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反馈的类型的判断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02105" y="1293495"/>
          <a:ext cx="9037320" cy="503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r:id="rId3" imgW="8886825" imgH="4267200" progId="Paint.Picture">
                  <p:embed/>
                </p:oleObj>
              </mc:Choice>
              <mc:Fallback>
                <p:oleObj r:id="rId3" imgW="8886825" imgH="4267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2105" y="1293495"/>
                        <a:ext cx="9037320" cy="503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10" y="1524050"/>
            <a:ext cx="6224486" cy="47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5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64"/>
            <a:ext cx="12192000" cy="46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41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38" y="1295456"/>
            <a:ext cx="9432196" cy="40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30" y="990664"/>
            <a:ext cx="9918061" cy="495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62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49095" y="1293495"/>
          <a:ext cx="8995410" cy="507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r:id="rId3" imgW="8886825" imgH="4267200" progId="Paint.Picture">
                  <p:embed/>
                </p:oleObj>
              </mc:Choice>
              <mc:Fallback>
                <p:oleObj r:id="rId3" imgW="8886825" imgH="4267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9095" y="1293495"/>
                        <a:ext cx="8995410" cy="5072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39570" y="1331595"/>
          <a:ext cx="8912860" cy="495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5" r:id="rId3" imgW="8905875" imgH="4191000" progId="Paint.Picture">
                  <p:embed/>
                </p:oleObj>
              </mc:Choice>
              <mc:Fallback>
                <p:oleObj r:id="rId3" imgW="8905875" imgH="41910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9570" y="1331595"/>
                        <a:ext cx="8912860" cy="495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spc="-5" dirty="0">
                <a:solidFill>
                  <a:schemeClr val="bg1"/>
                </a:solidFill>
                <a:sym typeface="+mn-ea"/>
              </a:rPr>
              <a:t>问题的提出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对象 4"/>
          <p:cNvGraphicFramePr/>
          <p:nvPr>
            <p:extLst>
              <p:ext uri="{D42A27DB-BD31-4B8C-83A1-F6EECF244321}">
                <p14:modId xmlns:p14="http://schemas.microsoft.com/office/powerpoint/2010/main" val="2861254105"/>
              </p:ext>
            </p:extLst>
          </p:nvPr>
        </p:nvGraphicFramePr>
        <p:xfrm>
          <a:off x="1668780" y="1263650"/>
          <a:ext cx="8909050" cy="4753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BMP 图像" r:id="rId3" imgW="8172450" imgH="3943350" progId="Paint.Picture">
                  <p:embed/>
                </p:oleObj>
              </mc:Choice>
              <mc:Fallback>
                <p:oleObj name="BMP 图像" r:id="rId3" imgW="8172450" imgH="39433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8780" y="1263650"/>
                        <a:ext cx="8909050" cy="4753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29716" y="1322070"/>
          <a:ext cx="9131935" cy="5057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r:id="rId3" imgW="9124950" imgH="4210050" progId="Paint.Picture">
                  <p:embed/>
                </p:oleObj>
              </mc:Choice>
              <mc:Fallback>
                <p:oleObj r:id="rId3" imgW="9124950" imgH="42100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9716" y="1322070"/>
                        <a:ext cx="9131935" cy="5057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20520" y="1298575"/>
          <a:ext cx="8950960" cy="5074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r:id="rId3" imgW="8943975" imgH="4257675" progId="Paint.Picture">
                  <p:embed/>
                </p:oleObj>
              </mc:Choice>
              <mc:Fallback>
                <p:oleObj r:id="rId3" imgW="8943975" imgH="42576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0520" y="1298575"/>
                        <a:ext cx="8950960" cy="5074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477645" y="1312546"/>
          <a:ext cx="9236710" cy="498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r:id="rId3" imgW="9229725" imgH="4229100" progId="Paint.Picture">
                  <p:embed/>
                </p:oleObj>
              </mc:Choice>
              <mc:Fallback>
                <p:oleObj r:id="rId3" imgW="9229725" imgH="42291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7645" y="1312546"/>
                        <a:ext cx="9236710" cy="4984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39570" y="1274446"/>
          <a:ext cx="8912860" cy="498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r:id="rId3" imgW="8905875" imgH="4305300" progId="Paint.Picture">
                  <p:embed/>
                </p:oleObj>
              </mc:Choice>
              <mc:Fallback>
                <p:oleObj r:id="rId3" imgW="8905875" imgH="43053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9570" y="1274446"/>
                        <a:ext cx="8912860" cy="498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87195" y="1303021"/>
          <a:ext cx="8817610" cy="498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r:id="rId3" imgW="8810625" imgH="4248150" progId="Paint.Picture">
                  <p:embed/>
                </p:oleObj>
              </mc:Choice>
              <mc:Fallback>
                <p:oleObj r:id="rId3" imgW="8810625" imgH="42481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7195" y="1303021"/>
                        <a:ext cx="8817610" cy="498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41475" y="1341121"/>
          <a:ext cx="8910320" cy="495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r:id="rId3" imgW="8610600" imgH="4171950" progId="Paint.Picture">
                  <p:embed/>
                </p:oleObj>
              </mc:Choice>
              <mc:Fallback>
                <p:oleObj r:id="rId3" imgW="8610600" imgH="41719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1475" y="1341121"/>
                        <a:ext cx="8910320" cy="4959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811021" y="1245871"/>
          <a:ext cx="8822055" cy="5168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r:id="rId3" imgW="8562975" imgH="4362450" progId="Paint.Picture">
                  <p:embed/>
                </p:oleObj>
              </mc:Choice>
              <mc:Fallback>
                <p:oleObj r:id="rId3" imgW="8562975" imgH="43624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1021" y="1245871"/>
                        <a:ext cx="8822055" cy="5168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58316" y="1312546"/>
          <a:ext cx="8669655" cy="5090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r:id="rId3" imgW="8458200" imgH="4229100" progId="Paint.Picture">
                  <p:embed/>
                </p:oleObj>
              </mc:Choice>
              <mc:Fallback>
                <p:oleObj r:id="rId3" imgW="8458200" imgH="42291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8316" y="1312546"/>
                        <a:ext cx="8669655" cy="5090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53541" y="1327150"/>
          <a:ext cx="8884285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r:id="rId3" imgW="8877300" imgH="4200525" progId="Paint.Picture">
                  <p:embed/>
                </p:oleObj>
              </mc:Choice>
              <mc:Fallback>
                <p:oleObj r:id="rId3" imgW="8877300" imgH="42005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3541" y="1327150"/>
                        <a:ext cx="8884285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、负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反馈的对放大电路性能的影响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725295" y="1317626"/>
          <a:ext cx="8610600" cy="497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r:id="rId3" imgW="8734425" imgH="4219575" progId="Paint.Picture">
                  <p:embed/>
                </p:oleObj>
              </mc:Choice>
              <mc:Fallback>
                <p:oleObj r:id="rId3" imgW="8734425" imgH="42195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5295" y="1317626"/>
                        <a:ext cx="8610600" cy="4973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反馈的基本概念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1543051" y="1298575"/>
          <a:ext cx="9057005" cy="5071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r:id="rId3" imgW="8401050" imgH="4257675" progId="Paint.Picture">
                  <p:embed/>
                </p:oleObj>
              </mc:Choice>
              <mc:Fallback>
                <p:oleObj r:id="rId3" imgW="8401050" imgH="42576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3051" y="1298575"/>
                        <a:ext cx="9057005" cy="5071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、按需引入负反馈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643380" y="1393825"/>
          <a:ext cx="8912860" cy="4885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9" r:id="rId3" imgW="8534400" imgH="4067175" progId="Paint.Picture">
                  <p:embed/>
                </p:oleObj>
              </mc:Choice>
              <mc:Fallback>
                <p:oleObj r:id="rId3" imgW="8534400" imgH="40671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3380" y="1393825"/>
                        <a:ext cx="8912860" cy="4885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、按需引入负反馈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00201" y="1447801"/>
          <a:ext cx="8693785" cy="4901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3" r:id="rId3" imgW="8686800" imgH="4133850" progId="Paint.Picture">
                  <p:embed/>
                </p:oleObj>
              </mc:Choice>
              <mc:Fallback>
                <p:oleObj r:id="rId3" imgW="8686800" imgH="41338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1" y="1447801"/>
                        <a:ext cx="8693785" cy="4901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、深度负反馈放大电路的估算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582420" y="1627505"/>
          <a:ext cx="9027160" cy="45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7" r:id="rId3" imgW="9020175" imgH="3600450" progId="Paint.Picture">
                  <p:embed/>
                </p:oleObj>
              </mc:Choice>
              <mc:Fallback>
                <p:oleObj r:id="rId3" imgW="9020175" imgH="36004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2420" y="1627505"/>
                        <a:ext cx="9027160" cy="45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、深度负反馈放大电路的估算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728471" y="1341120"/>
          <a:ext cx="8804275" cy="499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r:id="rId3" imgW="8572500" imgH="4171950" progId="Paint.Picture">
                  <p:embed/>
                </p:oleObj>
              </mc:Choice>
              <mc:Fallback>
                <p:oleObj r:id="rId3" imgW="8572500" imgH="41719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8471" y="1341120"/>
                        <a:ext cx="8804275" cy="499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、深度负反馈放大电路的估算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567816" y="1279526"/>
          <a:ext cx="9055735" cy="4944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r:id="rId3" imgW="9048750" imgH="4295775" progId="Paint.Picture">
                  <p:embed/>
                </p:oleObj>
              </mc:Choice>
              <mc:Fallback>
                <p:oleObj r:id="rId3" imgW="9048750" imgH="42957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7816" y="1279526"/>
                        <a:ext cx="9055735" cy="4944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、深度负反馈放大电路的估算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763396" y="1289050"/>
          <a:ext cx="8742045" cy="501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r:id="rId3" imgW="8658225" imgH="4276725" progId="Paint.Picture">
                  <p:embed/>
                </p:oleObj>
              </mc:Choice>
              <mc:Fallback>
                <p:oleObj r:id="rId3" imgW="8658225" imgH="42767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396" y="1289050"/>
                        <a:ext cx="8742045" cy="501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830070" y="1422400"/>
          <a:ext cx="8721090" cy="4662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r:id="rId3" imgW="8524875" imgH="4010025" progId="Paint.Picture">
                  <p:embed/>
                </p:oleObj>
              </mc:Choice>
              <mc:Fallback>
                <p:oleObj r:id="rId3" imgW="8524875" imgH="40100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0070" y="1422400"/>
                        <a:ext cx="8721090" cy="4662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520826" y="1317625"/>
          <a:ext cx="9150985" cy="494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7" r:id="rId3" imgW="9144000" imgH="4219575" progId="Paint.Picture">
                  <p:embed/>
                </p:oleObj>
              </mc:Choice>
              <mc:Fallback>
                <p:oleObj r:id="rId3" imgW="9144000" imgH="42195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0826" y="1317625"/>
                        <a:ext cx="9150985" cy="4945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475106" y="1298575"/>
          <a:ext cx="9220835" cy="509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r:id="rId3" imgW="8763000" imgH="4257675" progId="Paint.Picture">
                  <p:embed/>
                </p:oleObj>
              </mc:Choice>
              <mc:Fallback>
                <p:oleObj r:id="rId3" imgW="8763000" imgH="42576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5106" y="1298575"/>
                        <a:ext cx="9220835" cy="509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620520" y="1295400"/>
          <a:ext cx="9047480" cy="5040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r:id="rId3" imgW="8943975" imgH="4229100" progId="Paint.Picture">
                  <p:embed/>
                </p:oleObj>
              </mc:Choice>
              <mc:Fallback>
                <p:oleObj r:id="rId3" imgW="8943975" imgH="42291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0520" y="1295400"/>
                        <a:ext cx="9047480" cy="5040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反馈的基本概念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20521" y="1403350"/>
          <a:ext cx="8963025" cy="494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r:id="rId3" imgW="8943975" imgH="4048125" progId="Paint.Picture">
                  <p:embed/>
                </p:oleObj>
              </mc:Choice>
              <mc:Fallback>
                <p:oleObj r:id="rId3" imgW="8943975" imgH="40481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0521" y="1403350"/>
                        <a:ext cx="8963025" cy="4942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540510" y="1308101"/>
          <a:ext cx="9118600" cy="4993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9" r:id="rId3" imgW="8829675" imgH="4238625" progId="Paint.Picture">
                  <p:embed/>
                </p:oleObj>
              </mc:Choice>
              <mc:Fallback>
                <p:oleObj r:id="rId3" imgW="8829675" imgH="42386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0510" y="1308101"/>
                        <a:ext cx="9118600" cy="4993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591945" y="1317625"/>
          <a:ext cx="9008110" cy="4925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3" r:id="rId3" imgW="9001125" imgH="4219575" progId="Paint.Picture">
                  <p:embed/>
                </p:oleObj>
              </mc:Choice>
              <mc:Fallback>
                <p:oleObj r:id="rId3" imgW="9001125" imgH="42195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1945" y="1317625"/>
                        <a:ext cx="9008110" cy="4925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582420" y="1303020"/>
          <a:ext cx="9027160" cy="4906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7" r:id="rId3" imgW="9020175" imgH="4248150" progId="Paint.Picture">
                  <p:embed/>
                </p:oleObj>
              </mc:Choice>
              <mc:Fallback>
                <p:oleObj r:id="rId3" imgW="9020175" imgH="42481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2420" y="1303020"/>
                        <a:ext cx="9027160" cy="4906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582420" y="1317626"/>
          <a:ext cx="9027160" cy="487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r:id="rId3" imgW="9020175" imgH="4219575" progId="Paint.Picture">
                  <p:embed/>
                </p:oleObj>
              </mc:Choice>
              <mc:Fallback>
                <p:oleObj r:id="rId3" imgW="9020175" imgH="42195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2420" y="1317626"/>
                        <a:ext cx="9027160" cy="4877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830706" y="1336675"/>
          <a:ext cx="8489315" cy="4999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5" r:id="rId3" imgW="8067675" imgH="4181475" progId="Paint.Picture">
                  <p:embed/>
                </p:oleObj>
              </mc:Choice>
              <mc:Fallback>
                <p:oleObj r:id="rId3" imgW="8067675" imgH="41814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0706" y="1336675"/>
                        <a:ext cx="8489315" cy="4999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617346" y="1374776"/>
          <a:ext cx="8950325" cy="488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r:id="rId3" imgW="8715375" imgH="4105275" progId="Paint.Picture">
                  <p:embed/>
                </p:oleObj>
              </mc:Choice>
              <mc:Fallback>
                <p:oleObj r:id="rId3" imgW="8715375" imgH="41052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346" y="1374776"/>
                        <a:ext cx="8950325" cy="4881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654176" y="1350645"/>
          <a:ext cx="8946515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r:id="rId3" imgW="8724900" imgH="4152900" progId="Paint.Picture">
                  <p:embed/>
                </p:oleObj>
              </mc:Choice>
              <mc:Fallback>
                <p:oleObj r:id="rId3" imgW="8724900" imgH="41529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4176" y="1350645"/>
                        <a:ext cx="8946515" cy="491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529716" y="1417320"/>
          <a:ext cx="9131935" cy="4906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7" r:id="rId3" imgW="9124950" imgH="4019550" progId="Paint.Picture">
                  <p:embed/>
                </p:oleObj>
              </mc:Choice>
              <mc:Fallback>
                <p:oleObj r:id="rId3" imgW="9124950" imgH="40195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9716" y="1417320"/>
                        <a:ext cx="9131935" cy="4906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578610" y="1374775"/>
          <a:ext cx="8966200" cy="509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" r:id="rId3" imgW="8867775" imgH="4105275" progId="Paint.Picture">
                  <p:embed/>
                </p:oleObj>
              </mc:Choice>
              <mc:Fallback>
                <p:oleObj r:id="rId3" imgW="8867775" imgH="41052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8610" y="1374775"/>
                        <a:ext cx="8966200" cy="5096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、反馈放大电路的稳定性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591945" y="1264921"/>
          <a:ext cx="9008110" cy="516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" r:id="rId3" imgW="9001125" imgH="4324350" progId="Paint.Picture">
                  <p:embed/>
                </p:oleObj>
              </mc:Choice>
              <mc:Fallback>
                <p:oleObj r:id="rId3" imgW="9001125" imgH="43243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1945" y="1264921"/>
                        <a:ext cx="9008110" cy="516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反馈的基本概念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494790" y="1295401"/>
          <a:ext cx="9071610" cy="519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r:id="rId3" imgW="8610600" imgH="4276725" progId="Paint.Picture">
                  <p:embed/>
                </p:oleObj>
              </mc:Choice>
              <mc:Fallback>
                <p:oleObj r:id="rId3" imgW="8610600" imgH="42767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4790" y="1295401"/>
                        <a:ext cx="9071610" cy="519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反馈的基本概念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809750" y="1312546"/>
          <a:ext cx="8448040" cy="485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r:id="rId3" imgW="7886700" imgH="4229100" progId="Paint.Picture">
                  <p:embed/>
                </p:oleObj>
              </mc:Choice>
              <mc:Fallback>
                <p:oleObj r:id="rId3" imgW="7886700" imgH="42291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9750" y="1312546"/>
                        <a:ext cx="8448040" cy="4859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/>
          <p:nvPr/>
        </p:nvSpPr>
        <p:spPr>
          <a:xfrm>
            <a:off x="2895600" y="549276"/>
            <a:ext cx="8001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ts val="95"/>
              </a:spcBef>
            </a:pPr>
            <a:r>
              <a:rPr lang="en-US" altLang="zh-CN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b="1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pc="-5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反馈的基本概念</a:t>
            </a:r>
            <a:endParaRPr lang="zh-CN" altLang="en-US" b="1" spc="-5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591945" y="1317626"/>
          <a:ext cx="9008110" cy="503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r:id="rId3" imgW="9001125" imgH="4219575" progId="Paint.Picture">
                  <p:embed/>
                </p:oleObj>
              </mc:Choice>
              <mc:Fallback>
                <p:oleObj r:id="rId3" imgW="9001125" imgH="42195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1945" y="1317626"/>
                        <a:ext cx="9008110" cy="5037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theme/theme1.xml><?xml version="1.0" encoding="utf-8"?>
<a:theme xmlns:a="http://schemas.openxmlformats.org/drawingml/2006/main" name="sampl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439</Words>
  <Application>Microsoft Office PowerPoint</Application>
  <PresentationFormat>宽屏</PresentationFormat>
  <Paragraphs>65</Paragraphs>
  <Slides>69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81" baseType="lpstr">
      <vt:lpstr>等线</vt:lpstr>
      <vt:lpstr>等线 Light</vt:lpstr>
      <vt:lpstr>黑体</vt:lpstr>
      <vt:lpstr>宋体</vt:lpstr>
      <vt:lpstr>Arial</vt:lpstr>
      <vt:lpstr>Calibri</vt:lpstr>
      <vt:lpstr>Calibri Light</vt:lpstr>
      <vt:lpstr>Times New Roman</vt:lpstr>
      <vt:lpstr>Verdana</vt:lpstr>
      <vt:lpstr>sample</vt:lpstr>
      <vt:lpstr>Bitmap Image</vt:lpstr>
      <vt:lpstr>BMP 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www.glzy8.com提供海量PPT模板免费下载！</dc:title>
  <dc:creator>Administrator</dc:creator>
  <cp:lastModifiedBy>User</cp:lastModifiedBy>
  <cp:revision>128</cp:revision>
  <dcterms:created xsi:type="dcterms:W3CDTF">2004-08-26T06:30:00Z</dcterms:created>
  <dcterms:modified xsi:type="dcterms:W3CDTF">2022-10-10T07:06:47Z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2B852FD372D14F558EC5D21122AA6D24</vt:lpwstr>
  </property>
</Properties>
</file>